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slides/slide8.xml" ContentType="application/vnd.openxmlformats-officedocument.presentationml.slide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notesSlides/notesSlide19.xml" ContentType="application/vnd.openxmlformats-officedocument.presentationml.notes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70" d="100"/>
          <a:sy n="70" d="100"/>
        </p:scale>
        <p:origin x="1166" y="278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 /><Relationship Id="rId25" Type="http://schemas.openxmlformats.org/officeDocument/2006/relationships/tableStyles" Target="tableStyles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668360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424642648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937279556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41934139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2063016064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01047561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43234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376157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170313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4628D2-0276-7CE8-68C8-A30FE23A6892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74099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444290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293312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FB77823-2640-B630-1AD2-99907BAB3537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68121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220541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578649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703D90B-2E54-CB1D-B6FE-C57CACC4430F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86366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357633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539753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B51B4D-D200-1057-C563-B3B1E09C5D5B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47483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407577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815731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B4B2BD-2CBC-7C72-3A97-98020A7A97D3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07972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8659996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441124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D4B58B8-CFB8-5100-AA8D-3E5139E5DF74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90184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163337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230147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369709-1F21-73BC-6FBD-1867BF0B860B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8844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180927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375279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239A7A-3401-D25F-8B24-17E679A5C47E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03806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144395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67219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96AE28-1750-FB0A-13D1-D80273FFDC97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755096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325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063547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401278-5463-3FBB-39EC-EA3E47386B1E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349860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003967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72049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37D2C1F-7599-CE00-F64E-2AC0F3F4AEED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989481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025492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729271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2697BB-424E-5718-8107-6BD576F420E8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4834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058371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169509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B3F12B2-DBD9-44CE-6F1D-48CBA49FC0F6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31908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025695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292831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F9146C7-FADA-E133-0F9B-BAC9723268AE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249239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69457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96017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A4FDE1-3F0C-4337-9D7C-1B70B7216FD1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40730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94450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159852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6599F9-CF31-A872-DF27-C26CF4C98D76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75329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7545668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003647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2DBD0D-85C4-98CF-8878-B97DC3143BB5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72545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006493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82388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06F4F0-080B-098C-D16A-8B929750A0F3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81339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195041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030659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ED3136-A83D-BF40-C8AC-39DDAFEFC8F3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9929580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37886544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05058941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85620712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09262596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272625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1504624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6789130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93388095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5795398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7235547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7139916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2693524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78168975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68359860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504285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84742564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1928742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204078293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83223861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1769289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4292833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40777733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78473963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1199481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687319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16177270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450480833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9973245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091621704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184875664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7020906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0131480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15183833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84893351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82946588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67665970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773819032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49887900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251879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34804415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088143315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403965842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87175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1774398129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90095078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5198299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84766491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7392298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47476853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374737223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89732466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895070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90875637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GB"/>
          </a:p>
        </p:txBody>
      </p:sp>
      <p:sp>
        <p:nvSpPr>
          <p:cNvPr id="2067750308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2283706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775221890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314934834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432800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3252079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47525611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A1D51BA1-F58B-40DF-9C13-73BC69DE2A80}" type="datetimeFigureOut">
              <a:rPr lang="en-GB"/>
              <a:t>29/11/2025</a:t>
            </a:fld>
            <a:endParaRPr lang="en-GB"/>
          </a:p>
        </p:txBody>
      </p:sp>
      <p:sp>
        <p:nvSpPr>
          <p:cNvPr id="873565019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42615842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09FCE3CD-8E5B-4FEB-BC1E-3D61BE3CC713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3765119" name="Title 1"/>
          <p:cNvSpPr>
            <a:spLocks noGrp="1"/>
          </p:cNvSpPr>
          <p:nvPr>
            <p:ph type="ctrTitle"/>
          </p:nvPr>
        </p:nvSpPr>
        <p:spPr bwMode="auto">
          <a:xfrm>
            <a:off x="0" y="1122363"/>
            <a:ext cx="12192000" cy="2387600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ZAS Robotic Products</a:t>
            </a:r>
            <a:endParaRPr/>
          </a:p>
        </p:txBody>
      </p:sp>
      <p:sp>
        <p:nvSpPr>
          <p:cNvPr id="1804152737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523999" y="3602037"/>
            <a:ext cx="9144000" cy="196162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GB" sz="3200">
                <a:solidFill>
                  <a:schemeClr val="accent4"/>
                </a:solidFill>
              </a:rPr>
              <a:t>Navigational Robotic Series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Robot Car-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3</a:t>
            </a:r>
            <a:r>
              <a:rPr lang="en-GB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 (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  <a:latin typeface="Poppins"/>
                <a:ea typeface="Poppins"/>
                <a:cs typeface="Poppins"/>
              </a:rPr>
              <a:t>Advanced Autonomy)</a:t>
            </a:r>
            <a:endParaRPr lang="en-GB" sz="3200">
              <a:solidFill>
                <a:schemeClr val="accent5"/>
              </a:solidFill>
            </a:endParaRPr>
          </a:p>
          <a:p>
            <a:pPr>
              <a:defRPr/>
            </a:pPr>
            <a:r>
              <a:rPr lang="en-GB" sz="3200">
                <a:solidFill>
                  <a:schemeClr val="bg1"/>
                </a:solidFill>
              </a:rPr>
              <a:t> 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 lang="en-GB" sz="3200">
              <a:solidFill>
                <a:schemeClr val="accent5"/>
              </a:solidFill>
            </a:endParaRPr>
          </a:p>
        </p:txBody>
      </p:sp>
      <p:pic>
        <p:nvPicPr>
          <p:cNvPr id="138737934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966071" y="156102"/>
            <a:ext cx="4042963" cy="1089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330403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37646115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175045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Flow of Operation</a:t>
            </a:r>
            <a:endParaRPr/>
          </a:p>
        </p:txBody>
      </p:sp>
      <p:pic>
        <p:nvPicPr>
          <p:cNvPr id="33331924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pic>
        <p:nvPicPr>
          <p:cNvPr id="80399694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984030" y="1299671"/>
            <a:ext cx="5007767" cy="5171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05359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05084735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175045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Code Explanation: GPS Data Decoding</a:t>
            </a:r>
            <a:endParaRPr/>
          </a:p>
        </p:txBody>
      </p:sp>
      <p:pic>
        <p:nvPicPr>
          <p:cNvPr id="213333212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pic>
        <p:nvPicPr>
          <p:cNvPr id="27327875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067912" y="2160769"/>
            <a:ext cx="3533774" cy="1104899"/>
          </a:xfrm>
          <a:prstGeom prst="rect">
            <a:avLst/>
          </a:prstGeom>
        </p:spPr>
      </p:pic>
      <p:sp>
        <p:nvSpPr>
          <p:cNvPr id="817675462" name=""/>
          <p:cNvSpPr/>
          <p:nvPr/>
        </p:nvSpPr>
        <p:spPr bwMode="auto">
          <a:xfrm flipH="0" flipV="0">
            <a:off x="393105" y="3730128"/>
            <a:ext cx="9690970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data is received as a continuous serial stream</a:t>
            </a:r>
            <a:endParaRPr sz="2800">
              <a:solidFill>
                <a:schemeClr val="bg1"/>
              </a:solidFill>
            </a:endParaRPr>
          </a:p>
          <a:p>
            <a:pPr>
              <a:defRPr/>
            </a:pPr>
            <a:endParaRPr sz="2800">
              <a:solidFill>
                <a:schemeClr val="bg1"/>
              </a:solidFill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TinyGPS++ processes and decodes NMEA sentences internally</a:t>
            </a: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2800">
              <a:solidFill>
                <a:schemeClr val="bg1"/>
              </a:solidFill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Continuous decoding is required for reliable Fix detection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449939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17644926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175045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Code Explanation: Fix and Freshness Validation</a:t>
            </a:r>
            <a:endParaRPr sz="2800">
              <a:solidFill>
                <a:schemeClr val="bg1"/>
              </a:solidFill>
            </a:endParaRPr>
          </a:p>
          <a:p>
            <a:pPr>
              <a:defRPr/>
            </a:pPr>
            <a:r>
              <a:rPr sz="2800" b="0" i="0" u="none">
                <a:solidFill>
                  <a:schemeClr val="accent5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Fix Validation</a:t>
            </a:r>
            <a:endParaRPr/>
          </a:p>
        </p:txBody>
      </p:sp>
      <p:pic>
        <p:nvPicPr>
          <p:cNvPr id="206274282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pic>
        <p:nvPicPr>
          <p:cNvPr id="135600692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232763" y="2182744"/>
            <a:ext cx="2724149" cy="485775"/>
          </a:xfrm>
          <a:prstGeom prst="rect">
            <a:avLst/>
          </a:prstGeom>
        </p:spPr>
      </p:pic>
      <p:sp>
        <p:nvSpPr>
          <p:cNvPr id="1705210819" name=""/>
          <p:cNvSpPr/>
          <p:nvPr/>
        </p:nvSpPr>
        <p:spPr bwMode="auto">
          <a:xfrm flipH="0" flipV="0">
            <a:off x="512299" y="2668519"/>
            <a:ext cx="9103350" cy="9452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Determines whether a valid GPS Fix has been achieved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Prevents the use of invalid or incomplete positioning data</a:t>
            </a:r>
            <a:endParaRPr/>
          </a:p>
        </p:txBody>
      </p:sp>
      <p:sp>
        <p:nvSpPr>
          <p:cNvPr id="1263421293" name=""/>
          <p:cNvSpPr/>
          <p:nvPr/>
        </p:nvSpPr>
        <p:spPr bwMode="auto">
          <a:xfrm flipH="0" flipV="0">
            <a:off x="371467" y="3961330"/>
            <a:ext cx="4447714" cy="5185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accent5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Data Freshness(Age)</a:t>
            </a:r>
            <a:endParaRPr/>
          </a:p>
        </p:txBody>
      </p:sp>
      <p:pic>
        <p:nvPicPr>
          <p:cNvPr id="104741107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388081" y="4673481"/>
            <a:ext cx="2431100" cy="409485"/>
          </a:xfrm>
          <a:prstGeom prst="rect">
            <a:avLst/>
          </a:prstGeom>
        </p:spPr>
      </p:pic>
      <p:sp>
        <p:nvSpPr>
          <p:cNvPr id="371043208" name=""/>
          <p:cNvSpPr/>
          <p:nvPr/>
        </p:nvSpPr>
        <p:spPr bwMode="auto">
          <a:xfrm flipH="0" flipV="0">
            <a:off x="617698" y="5375654"/>
            <a:ext cx="8401524" cy="9452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Indicates how recent the GPS position data is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Lower values indicate fresher and more reliable data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72358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36099450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175045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Output Interpretation</a:t>
            </a:r>
            <a:endParaRPr/>
          </a:p>
        </p:txBody>
      </p:sp>
      <p:pic>
        <p:nvPicPr>
          <p:cNvPr id="56714254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sp>
        <p:nvSpPr>
          <p:cNvPr id="832704315" name=""/>
          <p:cNvSpPr/>
          <p:nvPr/>
        </p:nvSpPr>
        <p:spPr bwMode="auto">
          <a:xfrm flipH="0" flipV="0">
            <a:off x="886178" y="2730832"/>
            <a:ext cx="8470817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986398259" name=""/>
          <p:cNvSpPr/>
          <p:nvPr/>
        </p:nvSpPr>
        <p:spPr bwMode="auto">
          <a:xfrm flipH="0" flipV="0">
            <a:off x="617698" y="3915305"/>
            <a:ext cx="2916985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2079453334" name=""/>
          <p:cNvSpPr/>
          <p:nvPr/>
        </p:nvSpPr>
        <p:spPr bwMode="auto">
          <a:xfrm flipH="0" flipV="0">
            <a:off x="617698" y="1670778"/>
            <a:ext cx="9858258" cy="43589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Displayed Parameters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Fix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Indicates GPS lock status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Age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Represents freshness of the location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Latitude / Longitude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Geographical position in degrees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Recommended Condition for Use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Fix = YES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Age less than a few seconds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000204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24462140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034512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Testing Procedure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Place the system outdoors with clear sky visibility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Power ON the GPS module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Allow sufficient time for cold start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Observe Fix transition from NO to YES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Monitor Age and coordinate stability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Record Fix time and Age values</a:t>
            </a:r>
            <a:endParaRPr/>
          </a:p>
        </p:txBody>
      </p:sp>
      <p:pic>
        <p:nvPicPr>
          <p:cNvPr id="38479882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sp>
        <p:nvSpPr>
          <p:cNvPr id="1686250233" name=""/>
          <p:cNvSpPr/>
          <p:nvPr/>
        </p:nvSpPr>
        <p:spPr bwMode="auto">
          <a:xfrm flipH="0" flipV="0">
            <a:off x="886178" y="2730832"/>
            <a:ext cx="8470817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598924813" name=""/>
          <p:cNvSpPr/>
          <p:nvPr/>
        </p:nvSpPr>
        <p:spPr bwMode="auto">
          <a:xfrm flipH="0" flipV="0">
            <a:off x="617698" y="3915305"/>
            <a:ext cx="2916985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300460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50680241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034512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Result Interpretation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Expected Results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becomes valid after satellite lock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Age remains low during stable operation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Latitude and Longitude stabilize over time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updates consistently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Typical Observation</a:t>
            </a:r>
            <a:endParaRPr/>
          </a:p>
        </p:txBody>
      </p:sp>
      <p:pic>
        <p:nvPicPr>
          <p:cNvPr id="172355684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sp>
        <p:nvSpPr>
          <p:cNvPr id="1216123670" name=""/>
          <p:cNvSpPr/>
          <p:nvPr/>
        </p:nvSpPr>
        <p:spPr bwMode="auto">
          <a:xfrm flipH="0" flipV="0">
            <a:off x="886178" y="2730832"/>
            <a:ext cx="8470817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496258132" name=""/>
          <p:cNvSpPr/>
          <p:nvPr/>
        </p:nvSpPr>
        <p:spPr bwMode="auto">
          <a:xfrm flipH="0" flipV="0">
            <a:off x="617698" y="3915305"/>
            <a:ext cx="2916985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70701489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174906" y="1103831"/>
            <a:ext cx="2447924" cy="2505074"/>
          </a:xfrm>
          <a:prstGeom prst="rect">
            <a:avLst/>
          </a:prstGeom>
        </p:spPr>
      </p:pic>
      <p:pic>
        <p:nvPicPr>
          <p:cNvPr id="188765426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601110" y="4566658"/>
            <a:ext cx="1933574" cy="1638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039814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11989633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034512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Practical Considerations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Important Observations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Indoor operation often results in Fix = NO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Cold start requires patience and clear sky view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must be treated as a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state-based sensor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0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Validation is mandatory before navigation use</a:t>
            </a:r>
            <a:endParaRPr sz="1400" b="1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Summary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determines positional validity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Age indicates freshness of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reliability improves over time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Validation prevents navigation errors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This experiment establishes disciplined GPS usage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</p:txBody>
      </p:sp>
      <p:pic>
        <p:nvPicPr>
          <p:cNvPr id="138770984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  <p:sp>
        <p:nvSpPr>
          <p:cNvPr id="1438184297" name=""/>
          <p:cNvSpPr/>
          <p:nvPr/>
        </p:nvSpPr>
        <p:spPr bwMode="auto">
          <a:xfrm flipH="0" flipV="0">
            <a:off x="617698" y="3915305"/>
            <a:ext cx="2916985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957307183" name=""/>
          <p:cNvSpPr/>
          <p:nvPr/>
        </p:nvSpPr>
        <p:spPr bwMode="auto">
          <a:xfrm flipH="0" flipV="0">
            <a:off x="617698" y="1499016"/>
            <a:ext cx="9865098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166188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12730154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95034" y="765121"/>
            <a:ext cx="11196689" cy="598271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Critical Programming Setup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MANDATORY Switch Settings Before Uploading Code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connecting USB and uploading program: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1" u="none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“Motor Driver ON/OFF”  Switch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accent4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⚠️ MUST BE SET TO: OFF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2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Why?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Prevents motors from running during code upload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Avoids car moving unexpectedly on desk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3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Protects USB connection from power surges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</p:txBody>
      </p:sp>
      <p:pic>
        <p:nvPicPr>
          <p:cNvPr id="6802270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590659163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  <p:pic>
        <p:nvPicPr>
          <p:cNvPr id="153017082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126493" y="3479257"/>
            <a:ext cx="2545290" cy="2800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1425461" name="Title 1"/>
          <p:cNvSpPr>
            <a:spLocks noGrp="1"/>
          </p:cNvSpPr>
          <p:nvPr>
            <p:ph type="title"/>
          </p:nvPr>
        </p:nvSpPr>
        <p:spPr bwMode="auto">
          <a:xfrm>
            <a:off x="295034" y="-232065"/>
            <a:ext cx="10515600" cy="132555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86850801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95034" y="765121"/>
            <a:ext cx="11620618" cy="598271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During Programming (Code Upload):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Connect USB cable to computer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4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OFF -&gt;for batter power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Upload your the respective program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5: Wait for "Upload Complete" message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6: Disconnect USB cable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Before Testing (Running the Robot):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1: Place robot on the ground. No obstacle as this test for basic movements 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2: Set Switch 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“</a:t>
            </a:r>
            <a:r>
              <a:rPr lang="en-US" sz="2400" b="1" i="1" u="none" strike="noStrike" cap="none" spc="0">
                <a:solidFill>
                  <a:schemeClr val="accent5"/>
                </a:solidFill>
                <a:latin typeface="Aptos Display"/>
                <a:ea typeface="Aptos Display"/>
                <a:cs typeface="Aptos Display"/>
              </a:rPr>
              <a:t>Motor Driver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-&gt;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ON (  motor driver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ON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)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3: Set Switch “</a:t>
            </a:r>
            <a:r>
              <a:rPr lang="en-US" sz="2800" b="1" i="0" u="none" strike="noStrike" cap="none" spc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</a:rPr>
              <a:t>Battery ON/OFF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” → ON -&gt; for batter power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 4: Monitor the Robot car-3 Movements &amp; OLED , Monitior the functionality according to the program</a:t>
            </a:r>
            <a:endParaRPr sz="24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</p:txBody>
      </p:sp>
      <p:pic>
        <p:nvPicPr>
          <p:cNvPr id="1262965010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099"/>
            <a:ext cx="2037717" cy="549226"/>
          </a:xfrm>
          <a:prstGeom prst="rect">
            <a:avLst/>
          </a:prstGeom>
        </p:spPr>
      </p:pic>
      <p:sp>
        <p:nvSpPr>
          <p:cNvPr id="969585981" name=""/>
          <p:cNvSpPr txBox="1"/>
          <p:nvPr/>
        </p:nvSpPr>
        <p:spPr bwMode="auto">
          <a:xfrm flipH="0" flipV="0">
            <a:off x="6004378" y="3246120"/>
            <a:ext cx="183240" cy="36575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  <p:sp>
        <p:nvSpPr>
          <p:cNvPr id="888412294" name=""/>
          <p:cNvSpPr txBox="1"/>
          <p:nvPr/>
        </p:nvSpPr>
        <p:spPr bwMode="auto">
          <a:xfrm flipH="0" flipV="0">
            <a:off x="558102" y="6212923"/>
            <a:ext cx="2862434" cy="365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Lesson Code – GitHub URL:</a:t>
            </a:r>
            <a:endParaRPr/>
          </a:p>
        </p:txBody>
      </p:sp>
      <p:sp>
        <p:nvSpPr>
          <p:cNvPr id="1864836334" name=""/>
          <p:cNvSpPr txBox="1"/>
          <p:nvPr/>
        </p:nvSpPr>
        <p:spPr bwMode="auto">
          <a:xfrm flipH="0" flipV="0">
            <a:off x="4351745" y="5833431"/>
            <a:ext cx="7489371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https://github.com/info-zas/zas-robotics-car-3-encoders-imu-gps/tree/main/01_FoundationProjects/06_Car-3_GPS_Fix_Quality_and_Accuracy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227622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65123"/>
            <a:ext cx="10515600" cy="2536883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Q&amp;A</a:t>
            </a:r>
            <a:endParaRPr/>
          </a:p>
        </p:txBody>
      </p:sp>
      <p:sp>
        <p:nvSpPr>
          <p:cNvPr id="56775558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Invite Questions</a:t>
            </a:r>
            <a:r>
              <a:rPr sz="2800" b="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: Encourage the audience to ask questions for further clarification or discussion.</a:t>
            </a:r>
            <a:endParaRPr sz="2800" b="0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endParaRPr lang="en-GB">
              <a:solidFill>
                <a:schemeClr val="bg1"/>
              </a:solidFill>
            </a:endParaRPr>
          </a:p>
        </p:txBody>
      </p:sp>
      <p:pic>
        <p:nvPicPr>
          <p:cNvPr id="20125626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101"/>
            <a:ext cx="2037719" cy="549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215169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4" y="-35461"/>
            <a:ext cx="10515600" cy="1103685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88651774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87850" y="961401"/>
            <a:ext cx="11643644" cy="579511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Robot Car-1 - Assembled view and Creative Board component layout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199785028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101"/>
            <a:ext cx="2037719" cy="549228"/>
          </a:xfrm>
          <a:prstGeom prst="rect">
            <a:avLst/>
          </a:prstGeom>
        </p:spPr>
      </p:pic>
      <p:pic>
        <p:nvPicPr>
          <p:cNvPr id="104202041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26121" y="1554661"/>
            <a:ext cx="4557756" cy="5014917"/>
          </a:xfrm>
          <a:prstGeom prst="rect">
            <a:avLst/>
          </a:prstGeom>
        </p:spPr>
      </p:pic>
      <p:sp>
        <p:nvSpPr>
          <p:cNvPr id="324545647" name=""/>
          <p:cNvSpPr/>
          <p:nvPr/>
        </p:nvSpPr>
        <p:spPr bwMode="auto">
          <a:xfrm flipH="0" flipV="0">
            <a:off x="3819812" y="3302593"/>
            <a:ext cx="2020724" cy="19584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18545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5840537" y="1495513"/>
            <a:ext cx="5287710" cy="5127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903223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23283" y="-35460"/>
            <a:ext cx="10515600" cy="1103684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48179417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23282" y="1161693"/>
            <a:ext cx="11643644" cy="579511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GPS &amp; GPS Antenna mounter on Robot Car-3</a:t>
            </a:r>
            <a:endParaRPr sz="2800" b="1" i="0" u="none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514171716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3" y="156100"/>
            <a:ext cx="2037718" cy="549227"/>
          </a:xfrm>
          <a:prstGeom prst="rect">
            <a:avLst/>
          </a:prstGeom>
        </p:spPr>
      </p:pic>
      <p:pic>
        <p:nvPicPr>
          <p:cNvPr id="177517017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140280" y="1690272"/>
            <a:ext cx="4032545" cy="4551017"/>
          </a:xfrm>
          <a:prstGeom prst="rect">
            <a:avLst/>
          </a:prstGeom>
        </p:spPr>
      </p:pic>
      <p:pic>
        <p:nvPicPr>
          <p:cNvPr id="186014861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842954" y="3624840"/>
            <a:ext cx="1772199" cy="2107962"/>
          </a:xfrm>
          <a:prstGeom prst="rect">
            <a:avLst/>
          </a:prstGeom>
        </p:spPr>
      </p:pic>
      <p:sp>
        <p:nvSpPr>
          <p:cNvPr id="1969317728" name=""/>
          <p:cNvSpPr/>
          <p:nvPr/>
        </p:nvSpPr>
        <p:spPr bwMode="auto">
          <a:xfrm flipH="0" flipV="0">
            <a:off x="3410326" y="4059252"/>
            <a:ext cx="1655746" cy="18693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326547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58807627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8" y="1094928"/>
            <a:ext cx="11023515" cy="571499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Purpose of This Experiment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0" i="1" u="none">
                <a:solidFill>
                  <a:schemeClr val="accent5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(Mandatory Foundation)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Purpose of this experiment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examine how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reliability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is established before positional data is used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understand the concept of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and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data freshness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evaluate whether GPS data is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usable at a given moment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To prevent incorrect navigation decisions caused by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invalid or stale GPS data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Key idea:</a:t>
            </a:r>
            <a:endParaRPr sz="2800" b="1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coordinates must not be used unless a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valid Fix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and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fresh data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are confirmed.</a:t>
            </a:r>
            <a:endParaRPr/>
          </a:p>
        </p:txBody>
      </p:sp>
      <p:pic>
        <p:nvPicPr>
          <p:cNvPr id="32689635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25797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6" y="42547"/>
            <a:ext cx="10515600" cy="1132499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</a:rPr>
              <a:t> </a:t>
            </a: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51827037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094929"/>
            <a:ext cx="11023516" cy="57149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Key Definitions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A condition in which the GPS receiver has successfully computed a valid geographical position.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Fix = YES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Indicates that latitude and longitude values are valid and usable.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Fix = NO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Indicates that the GPS receiver is still searching for sufficient satellite data.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Age (milliseconds)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The elapsed time since the last valid GPS location update was received.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Accuracy</a:t>
            </a:r>
            <a:b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</a:b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	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The reliability of the reported GPS position at a given time.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</p:txBody>
      </p:sp>
      <p:pic>
        <p:nvPicPr>
          <p:cNvPr id="115845824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100"/>
            <a:ext cx="2037718" cy="549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939241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6" y="42547"/>
            <a:ext cx="10515600" cy="1132499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200467590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80" y="1175046"/>
            <a:ext cx="11023517" cy="557256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Experiment Objectives</a:t>
            </a:r>
            <a:endParaRPr sz="2800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marL="0" indent="0">
              <a:buFont typeface="Arial"/>
              <a:buNone/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Interface a GPS module with Arduino using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UART Serial communication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Decode GPS data using the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TinyGPS++ library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Determine GPS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Fix status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Measure GPS data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freshness (Age)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 Fix, Age, Latitude, and Longitude on an OLED display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Observe real-world behavior such as cold start delay and stability over time</a:t>
            </a:r>
            <a:endParaRPr/>
          </a:p>
        </p:txBody>
      </p:sp>
      <p:pic>
        <p:nvPicPr>
          <p:cNvPr id="1067888363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2" y="156100"/>
            <a:ext cx="2037718" cy="549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48215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62871119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175045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Learning Outcomes</a:t>
            </a:r>
            <a:endParaRPr sz="2800" b="1" i="0" u="none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The meaning and importance of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is established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The role of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Age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in determining data freshness is demonstrated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Conditions under which GPS data is reliable are identified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Correct engineering practice for validating sensor data is reinforced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data validation is applied as a prerequisite for navigation logic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</p:txBody>
      </p:sp>
      <p:pic>
        <p:nvPicPr>
          <p:cNvPr id="14104767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099012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746200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175045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System Setup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Hardware Used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Arduino Nano  (ATmega328P)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Module (UART based)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OLED Display 128×64 (I2C, Address 0x3C)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Robot Car-3 Controller Board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Important Wiring Note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connected to </a:t>
            </a: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D0 (RX) / D1 (TX)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Disconnect GPS during program upload if required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Do not keep Serial Monitor open during upload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accent4">
                    <a:lumMod val="75000"/>
                  </a:schemeClr>
                </a:solidFill>
                <a:latin typeface="Aptos Display"/>
                <a:ea typeface="Aptos Display"/>
                <a:cs typeface="Aptos Display"/>
              </a:rPr>
              <a:t>Note:</a:t>
            </a: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endParaRPr sz="2800" b="0" i="0" u="none">
              <a:solidFill>
                <a:schemeClr val="bg1"/>
              </a:solidFill>
              <a:latin typeface="Aptos Display"/>
              <a:ea typeface="Aptos Display"/>
              <a:cs typeface="Aptos Display"/>
            </a:endParaRPr>
          </a:p>
          <a:p>
            <a:pPr lvl="1">
              <a:defRPr/>
            </a:pP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Cold start time may be </a:t>
            </a:r>
            <a:r>
              <a:rPr sz="24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2–5 minutes outdoors</a:t>
            </a:r>
            <a:r>
              <a:rPr sz="24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.</a:t>
            </a:r>
            <a:endParaRPr/>
          </a:p>
        </p:txBody>
      </p:sp>
      <p:pic>
        <p:nvPicPr>
          <p:cNvPr id="164470826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677293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93105" y="42546"/>
            <a:ext cx="10515600" cy="1132498"/>
          </a:xfrm>
        </p:spPr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GPS Fix Quality and Accuracy</a:t>
            </a:r>
            <a:endParaRPr/>
          </a:p>
        </p:txBody>
      </p:sp>
      <p:sp>
        <p:nvSpPr>
          <p:cNvPr id="169429693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30279" y="1175045"/>
            <a:ext cx="11023516" cy="55725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Algorithm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>
              <a:defRPr/>
            </a:pPr>
            <a:r>
              <a:rPr sz="2800" b="1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Step-by-Step Algorithm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Initialize Serial communication and OLED display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Continuously read incoming GPS serial bytes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Decode GPS data using TinyGPS++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Check whether GPS location is valid (Fix status)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Read Age of the last valid GPS update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Display Fix, Age, Latitude, and Longitude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Refresh display at fixed intervals</a:t>
            </a:r>
            <a:endParaRPr sz="2800">
              <a:solidFill>
                <a:schemeClr val="bg1"/>
              </a:solidFill>
              <a:latin typeface="Aptos Display"/>
              <a:cs typeface="Aptos Display"/>
            </a:endParaRPr>
          </a:p>
          <a:p>
            <a:pPr lvl="1">
              <a:defRPr/>
            </a:pPr>
            <a:r>
              <a:rPr sz="2800" b="0" i="0" u="none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Repeat continuously</a:t>
            </a:r>
            <a:endParaRPr/>
          </a:p>
        </p:txBody>
      </p:sp>
      <p:pic>
        <p:nvPicPr>
          <p:cNvPr id="694773862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71311" y="156099"/>
            <a:ext cx="2037717" cy="5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ONLYOFFICE/8.3.3.21</Application>
  <PresentationFormat>On-screen Show (4:3)</PresentationFormat>
  <Paragraphs>0</Paragraphs>
  <Slides>19</Slides>
  <Notes>19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Fakruddin Mohammed</dc:creator>
  <cp:lastModifiedBy/>
  <cp:revision>14</cp:revision>
  <dcterms:created xsi:type="dcterms:W3CDTF">2025-11-29T15:09:33Z</dcterms:created>
  <dcterms:modified xsi:type="dcterms:W3CDTF">2026-01-17T16:59:18Z</dcterms:modified>
</cp:coreProperties>
</file>